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ink/ink1.xml" ContentType="application/inkml+xml"/>
  <Override PartName="/ppt/ink/ink4.xml" ContentType="application/inkml+xml"/>
  <Override PartName="/ppt/ink/ink2.xml" ContentType="application/inkml+xml"/>
  <Override PartName="/ppt/ink/ink3.xml" ContentType="application/inkml+xml"/>
  <Override PartName="/ppt/ink/ink5.xml" ContentType="application/inkml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0" r:id="rId12"/>
    <p:sldId id="276" r:id="rId13"/>
    <p:sldId id="271" r:id="rId14"/>
    <p:sldId id="277" r:id="rId15"/>
    <p:sldId id="278" r:id="rId16"/>
    <p:sldId id="272" r:id="rId17"/>
    <p:sldId id="274" r:id="rId18"/>
    <p:sldId id="275" r:id="rId19"/>
    <p:sldId id="268" r:id="rId20"/>
  </p:sldIdLst>
  <p:sldSz cx="9144000" cy="5715000" type="screen16x1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g0TxmOm9Z4QvRGmqePzIn2fFSW9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pragg, Anna M." initials="SAM" lastIdx="3" clrIdx="0">
    <p:extLst>
      <p:ext uri="{19B8F6BF-5375-455C-9EA6-DF929625EA0E}">
        <p15:presenceInfo xmlns:p15="http://schemas.microsoft.com/office/powerpoint/2012/main" userId="S::spragg@quinnipiac.edu::1fb6d6f6-de42-4dca-a781-c0977c97a5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/>
    <p:restoredTop sz="94673"/>
  </p:normalViewPr>
  <p:slideViewPr>
    <p:cSldViewPr snapToGrid="0">
      <p:cViewPr varScale="1">
        <p:scale>
          <a:sx n="75" d="100"/>
          <a:sy n="75" d="100"/>
        </p:scale>
        <p:origin x="860" y="4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customschemas.google.com/relationships/presentationmetadata" Target="metadata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1T19:47:52.6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24575,'18'0'0,"-8"0"0,12 0 0,-13 0 0,3 0 0,-5 0 0,1 0 0,-1 0 0,1 0 0,0 0 0,-1 0 0,1 0 0,-1 0 0,1 0 0,0 0 0,-1 0 0,1 0 0,0 0 0,-1 0 0,1 0 0,-1 0 0,1 0 0,0 0 0,-1 0 0,1 0 0,-1 0 0,1 0 0,-1 0 0,1 0 0,-1 0 0,1 0 0,0 0 0,-1 0 0,1 0 0,0 0 0,3 0 0,-2 0 0,3 0 0,-1 0 0,-2 0 0,3 0 0,-5 0 0,1 0 0,0 0 0,-1 0 0,1 0 0,-1 0 0,1 0 0,-1 0 0,1 0 0,-1 0 0,1 0 0,-1 0 0,0 0 0,0 0 0,1 0 0,-1 0 0,0 0 0,0 0 0,-1 0 0,1 0 0,1 0 0,-1 0 0,0 0 0,0 0 0,0 0 0,0 0 0,0 0 0,0 0 0,0 0 0,0 0 0,0 0 0,0 0 0,0 0 0,1 0 0,-1 0 0,0 0 0,-3 0 0,-1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1T19:47:56.7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24575,'3'7'0,"1"1"0,4-1 0,-1 1 0,1-1 0,0 1 0,-1 0 0,1-1 0,0 1 0,-1-1 0,1 1 0,-1 0 0,1-1 0,0 1 0,-1 0 0,1-1 0,-1 1 0,1-1 0,0 1 0,-4 0 0,3-4 0,-3 2 0,0-1 0,2 2 0,-5 0 0,5-3 0,-5 2 0,2-2 0,1 0 0,-4 2 0,7-2 0,-6 3 0,5-3 0,-2-1 0,0 0 0,2-2 0,-6 5 0,3-2 0,-3 3 0,4-3 0,-3-1 0,2-3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1T19:47:59.9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142 1 24575,'0'7'0,"0"0"0,0 0 0,0 1 0,0-1 0,-4 0 0,3 0 0,-5-3 0,5 3 0,-2-3 0,-1 0 0,3 2 0,-5-2 0,5 4 0,-6-1 0,6 0 0,-5-3 0,5 3 0,-6-3 0,7 3 0,-7 0 0,6 1 0,-5-5 0,5 4 0,-5-6 0,5 5 0,-5-5 0,5 5 0,-2-2 0,-1 0 0,4 3 0,-7-4 0,6 5 0,-5-4 0,5 2 0,-2-2 0,-1 0 0,3 3 0,-2-3 0,0 0 0,2 2 0,-3-2 0,1 3 0,2 1 0,-2-1 0,0-3 0,2 2 0,-3-2 0,1 4 0,2-1 0,-2-3 0,3-1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1T19:48:30.0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207 1 24575,'0'7'0,"0"4"0,0 2 0,0 0 0,0-2 0,0 1 0,0 1 0,0 4 0,0-5 0,0 4 0,0-7 0,0 2 0,0 1 0,0-3 0,0 3 0,0-5 0,0 1 0,0-1 0,0 1 0,0-1 0,0 1 0,0-1 0,0 0 0,0 1 0,0-1 0,0 1 0,0-1 0,0 1 0,0 0 0,0-1 0,0 1 0,0-1 0,0 1 0,0 0 0,0-1 0,0 1 0,0 0 0,0-1 0,0 5 0,0-3 0,0 2 0,0-3 0,0 4 0,0-4 0,0 4 0,0-4 0,0-1 0,0 1 0,0-1 0,0 1 0,0-1 0,0 1 0,0-1 0,0 0 0,0 0 0,0 1 0,0-1 0,0 1 0,0-1 0,0 1 0,0-1 0,0 1 0,0 0 0,0-1 0,0 1 0,0 0 0,0-1 0,0 1 0,0-1 0,0 1 0,0-1 0,0 1 0,0-1 0,0 0 0,0 1 0,0-1 0,0 0 0,0 1 0,0-1 0,0 1 0,0-1 0,0 0 0,0 0 0,0 0 0,0 0 0,0 1 0,0-1 0,0 0 0,0 0 0,0 0 0,0 0 0,0 0 0,0 1 0,0-1 0,0 1 0,0-1 0,0 1 0,0-1 0,0 0 0,0 1 0,0-1 0,0 0 0,0 0 0,0 0 0,0-6 0,0-5 0,-3-1 0,2-4 0,-5 8 0,5-6 0,-2 3 0,-1 0 0,4-2 0,-7 2 0,3 0 0,0-2 0,-2 5 0,2-2 0,0 0 0,-2 2 0,2-2 0,0 0 0,-2 2 0,5-6 0,-6 6 0,3-2 0,0 0 0,-2 2 0,5-6 0,-2 3 0,0 0 0,-1 1 0,0-1 0,-2 4 0,5-7 0,-6 6 0,7-5 0,-7 5 0,6-6 0,-5 6 0,5-5 0,-5 2 0,2-4 0,-3 4 0,3-2 0,-2 5 0,5-5 0,-8 5 0,7-6 0,-7 6 0,8-6 0,-5 3 0,2 0 0,0-3 0,-3 6 0,7-2 0,-3 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1T19:48:33.5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0 200 24575,'8'0'0,"-5"-3"0,4 2 0,-6-6 0,6 6 0,-6-6 0,5 7 0,-2-7 0,4 6 0,-4-6 0,3 7 0,-6-7 0,5 6 0,-2-6 0,4 6 0,-4-5 0,3 5 0,-3-6 0,3 6 0,-3-5 0,2 5 0,-5-6 0,6 6 0,-7-6 0,7 6 0,-3-5 0,3 5 0,-3-6 0,3 6 0,-7-5 0,7 5 0,-3-5 0,0 2 0,3 0 0,-7-3 0,7 6 0,-6-5 0,6 5 0,-6-6 0,5 6 0,-2-5 0,1 2 0,1 0 0,-5-2 0,5 5 0,-5-5 0,5 5 0,-5-5 0,6 5 0,-4-2 0,2 0 0,1 2 0,-6-6 0,7 7 0,-7-4 0,4 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Vision – Everyone is on the same page. 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Mission – Understand “WHY” employees should work there and “WHY” customers buy from them.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Trust – Enables risk taking and fosters team chemistry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Accountability – Employees are not only accountable to themselves but also their team.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the </a:t>
            </a:r>
            <a:r>
              <a:rPr lang="en-US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to making this happen is having AWESOME Managers.  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 Mgrs don’t just focus on Performance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They also coach and develop their employees by focusing on Business Behaviors and Core Values that </a:t>
            </a:r>
            <a:r>
              <a:rPr lang="en-US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drive performance and team chemistry</a:t>
            </a: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That’s why we use the Performance Values Matrix.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Performance Culture’s goal is to help every employee be great, to be a star by not only meeting and exceeding POs but also displaying behaviors that reflect your Core Values.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Considering answering how this will be different from your current process (paper to online, annual to quarterly, etc.)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this slide to talk about your roll-out timeline.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Considering answering the following: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will they gain access to the system.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will your team be rolling this out to everyone.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should they expect to be having the initial conversations about expectations with their team.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will they expect to have the first review coaching conversation.  (Will you be using Quarterly, Semi-Annual, or Annual review cycle)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any other questions you feel appropriate.  Also handout a timeline if you have customized one.  The image is a sample.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dt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ft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sldNum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20"/>
          <p:cNvSpPr txBox="1"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20"/>
          <p:cNvSpPr txBox="1">
            <a:spLocks noGrp="1"/>
          </p:cNvSpPr>
          <p:nvPr>
            <p:ph type="dt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ft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sldNum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1"/>
          <p:cNvSpPr txBox="1"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21"/>
          <p:cNvSpPr txBox="1">
            <a:spLocks noGrp="1"/>
          </p:cNvSpPr>
          <p:nvPr>
            <p:ph type="dt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ft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sldNum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2"/>
          <p:cNvSpPr txBox="1"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22"/>
          <p:cNvSpPr txBox="1">
            <a:spLocks noGrp="1"/>
          </p:cNvSpPr>
          <p:nvPr>
            <p:ph type="dt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ft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sldNum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3"/>
          <p:cNvSpPr txBox="1"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body" idx="1"/>
          </p:nvPr>
        </p:nvSpPr>
        <p:spPr>
          <a:xfrm>
            <a:off x="457200" y="1333501"/>
            <a:ext cx="4038600" cy="3771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body" idx="2"/>
          </p:nvPr>
        </p:nvSpPr>
        <p:spPr>
          <a:xfrm>
            <a:off x="4648200" y="1333501"/>
            <a:ext cx="4038600" cy="3771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dt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ft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sldNum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body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body" idx="3"/>
          </p:nvPr>
        </p:nvSpPr>
        <p:spPr>
          <a:xfrm>
            <a:off x="4645027" y="1279261"/>
            <a:ext cx="4041775" cy="533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24"/>
          <p:cNvSpPr txBox="1">
            <a:spLocks noGrp="1"/>
          </p:cNvSpPr>
          <p:nvPr>
            <p:ph type="body" idx="4"/>
          </p:nvPr>
        </p:nvSpPr>
        <p:spPr>
          <a:xfrm>
            <a:off x="4645027" y="1812396"/>
            <a:ext cx="4041775" cy="3292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24"/>
          <p:cNvSpPr txBox="1">
            <a:spLocks noGrp="1"/>
          </p:cNvSpPr>
          <p:nvPr>
            <p:ph type="dt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ft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sldNum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5"/>
          <p:cNvSpPr txBox="1"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" name="Google Shape;55;p25"/>
          <p:cNvSpPr txBox="1">
            <a:spLocks noGrp="1"/>
          </p:cNvSpPr>
          <p:nvPr>
            <p:ph type="dt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ft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sldNum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26"/>
          <p:cNvSpPr txBox="1">
            <a:spLocks noGrp="1"/>
          </p:cNvSpPr>
          <p:nvPr>
            <p:ph type="body" idx="1"/>
          </p:nvPr>
        </p:nvSpPr>
        <p:spPr>
          <a:xfrm>
            <a:off x="3575050" y="227543"/>
            <a:ext cx="5111750" cy="4877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26"/>
          <p:cNvSpPr txBox="1">
            <a:spLocks noGrp="1"/>
          </p:cNvSpPr>
          <p:nvPr>
            <p:ph type="body" idx="2"/>
          </p:nvPr>
        </p:nvSpPr>
        <p:spPr>
          <a:xfrm>
            <a:off x="457202" y="1195918"/>
            <a:ext cx="3008313" cy="3909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26"/>
          <p:cNvSpPr txBox="1">
            <a:spLocks noGrp="1"/>
          </p:cNvSpPr>
          <p:nvPr>
            <p:ph type="dt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26"/>
          <p:cNvSpPr txBox="1">
            <a:spLocks noGrp="1"/>
          </p:cNvSpPr>
          <p:nvPr>
            <p:ph type="ft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6"/>
          <p:cNvSpPr txBox="1">
            <a:spLocks noGrp="1"/>
          </p:cNvSpPr>
          <p:nvPr>
            <p:ph type="sldNum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 txBox="1"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27"/>
          <p:cNvSpPr>
            <a:spLocks noGrp="1"/>
          </p:cNvSpPr>
          <p:nvPr>
            <p:ph type="pic" idx="2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7"/>
          <p:cNvSpPr txBox="1">
            <a:spLocks noGrp="1"/>
          </p:cNvSpPr>
          <p:nvPr>
            <p:ph type="body" idx="1"/>
          </p:nvPr>
        </p:nvSpPr>
        <p:spPr>
          <a:xfrm>
            <a:off x="1792288" y="4472782"/>
            <a:ext cx="5486400" cy="670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27"/>
          <p:cNvSpPr txBox="1">
            <a:spLocks noGrp="1"/>
          </p:cNvSpPr>
          <p:nvPr>
            <p:ph type="dt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ft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sldNum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28"/>
          <p:cNvSpPr txBox="1">
            <a:spLocks noGrp="1"/>
          </p:cNvSpPr>
          <p:nvPr>
            <p:ph type="body" idx="1"/>
          </p:nvPr>
        </p:nvSpPr>
        <p:spPr>
          <a:xfrm rot="5400000">
            <a:off x="2686182" y="-895481"/>
            <a:ext cx="3771636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28"/>
          <p:cNvSpPr txBox="1">
            <a:spLocks noGrp="1"/>
          </p:cNvSpPr>
          <p:nvPr>
            <p:ph type="dt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ft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sldNum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 txBox="1">
            <a:spLocks noGrp="1"/>
          </p:cNvSpPr>
          <p:nvPr>
            <p:ph type="title"/>
          </p:nvPr>
        </p:nvSpPr>
        <p:spPr>
          <a:xfrm rot="5400000">
            <a:off x="5219964" y="1638301"/>
            <a:ext cx="4876271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29"/>
          <p:cNvSpPr txBox="1">
            <a:spLocks noGrp="1"/>
          </p:cNvSpPr>
          <p:nvPr>
            <p:ph type="body" idx="1"/>
          </p:nvPr>
        </p:nvSpPr>
        <p:spPr>
          <a:xfrm rot="5400000">
            <a:off x="1028965" y="-342898"/>
            <a:ext cx="4876271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29"/>
          <p:cNvSpPr txBox="1">
            <a:spLocks noGrp="1"/>
          </p:cNvSpPr>
          <p:nvPr>
            <p:ph type="dt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29"/>
          <p:cNvSpPr txBox="1">
            <a:spLocks noGrp="1"/>
          </p:cNvSpPr>
          <p:nvPr>
            <p:ph type="ft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29"/>
          <p:cNvSpPr txBox="1">
            <a:spLocks noGrp="1"/>
          </p:cNvSpPr>
          <p:nvPr>
            <p:ph type="sldNum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(opt. 1)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956257" y="2280473"/>
            <a:ext cx="4708056" cy="110463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baseline="0">
                <a:solidFill>
                  <a:srgbClr val="0D2240"/>
                </a:solidFill>
              </a:defRPr>
            </a:lvl1pPr>
          </a:lstStyle>
          <a:p>
            <a:r>
              <a:rPr lang="en-US" dirty="0"/>
              <a:t>Section/Separator Slide option 1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46" y="2205134"/>
            <a:ext cx="1183639" cy="129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047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 (1 column)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28650" y="1449960"/>
            <a:ext cx="7886700" cy="3639021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 i="0">
                <a:latin typeface="Times New Roman Regular" charset="0"/>
                <a:ea typeface="Times New Roman Regular" charset="0"/>
                <a:cs typeface="Times New Roman Regular" charset="0"/>
              </a:defRPr>
            </a:lvl1pPr>
            <a:lvl2pPr>
              <a:lnSpc>
                <a:spcPct val="100000"/>
              </a:lnSpc>
              <a:defRPr sz="1600" b="0" i="0">
                <a:latin typeface="Times New Roman Regular" charset="0"/>
                <a:ea typeface="Times New Roman Regular" charset="0"/>
                <a:cs typeface="Times New Roman Regular" charset="0"/>
              </a:defRPr>
            </a:lvl2pPr>
            <a:lvl3pPr>
              <a:lnSpc>
                <a:spcPct val="100000"/>
              </a:lnSpc>
              <a:defRPr sz="1600" b="0" i="0">
                <a:latin typeface="Times New Roman Regular" charset="0"/>
                <a:ea typeface="Times New Roman Regular" charset="0"/>
                <a:cs typeface="Times New Roman Regular" charset="0"/>
              </a:defRPr>
            </a:lvl3pPr>
            <a:lvl4pPr>
              <a:lnSpc>
                <a:spcPct val="100000"/>
              </a:lnSpc>
              <a:defRPr sz="1600" b="0" i="0">
                <a:latin typeface="Times New Roman Regular" charset="0"/>
                <a:ea typeface="Times New Roman Regular" charset="0"/>
                <a:cs typeface="Times New Roman Regular" charset="0"/>
              </a:defRPr>
            </a:lvl4pPr>
            <a:lvl5pPr>
              <a:lnSpc>
                <a:spcPct val="100000"/>
              </a:lnSpc>
              <a:defRPr sz="1600" b="0" i="0">
                <a:latin typeface="Times New Roman Regular" charset="0"/>
                <a:ea typeface="Times New Roman Regular" charset="0"/>
                <a:cs typeface="Times New Roman Regular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4489"/>
            <a:ext cx="4442114" cy="25529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3374"/>
              </a:buClr>
              <a:buSzPct val="80000"/>
              <a:buFontTx/>
              <a:buNone/>
              <a:tabLst/>
              <a:defRPr sz="800" b="1" i="0" kern="0" cap="all" spc="75">
                <a:solidFill>
                  <a:srgbClr val="418FDE"/>
                </a:solidFill>
                <a:latin typeface="Arial Bold" charset="0"/>
                <a:ea typeface="Arial Bold" charset="0"/>
                <a:cs typeface="Arial Bold" charset="0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3374"/>
              </a:buClr>
              <a:buSzPct val="80000"/>
              <a:buFontTx/>
              <a:buNone/>
              <a:tabLst/>
              <a:defRPr/>
            </a:pPr>
            <a:r>
              <a:rPr lang="en-US" dirty="0"/>
              <a:t>Optional Section </a:t>
            </a:r>
            <a:r>
              <a:rPr lang="en-US" dirty="0" err="1"/>
              <a:t>TItle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555496"/>
            <a:ext cx="7886700" cy="47960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Header Goes Here </a:t>
            </a:r>
          </a:p>
        </p:txBody>
      </p:sp>
    </p:spTree>
    <p:extLst>
      <p:ext uri="{BB962C8B-B14F-4D97-AF65-F5344CB8AC3E}">
        <p14:creationId xmlns:p14="http://schemas.microsoft.com/office/powerpoint/2010/main" val="95330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w/ imag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437382"/>
            <a:ext cx="7886700" cy="12629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latin typeface="Times New Roman Regular" charset="0"/>
                <a:ea typeface="Times New Roman Regular" charset="0"/>
                <a:cs typeface="Times New Roman Regular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Intro copy paragraph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628650" y="2786916"/>
            <a:ext cx="7886700" cy="2177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 i="0" baseline="0">
                <a:latin typeface="Times New Roman Regular" charset="0"/>
                <a:ea typeface="Times New Roman Regular" charset="0"/>
                <a:cs typeface="Times New Roman Regular" charset="0"/>
              </a:defRPr>
            </a:lvl1pPr>
          </a:lstStyle>
          <a:p>
            <a:pPr lvl="0"/>
            <a:r>
              <a:rPr lang="en-US" dirty="0"/>
              <a:t>Optional graphic (picture, chart, etc.)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4489"/>
            <a:ext cx="4442114" cy="25529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3374"/>
              </a:buClr>
              <a:buSzPct val="80000"/>
              <a:buFontTx/>
              <a:buNone/>
              <a:tabLst/>
              <a:defRPr sz="800" b="1" i="0" kern="0" cap="all" spc="75">
                <a:solidFill>
                  <a:srgbClr val="418FDE"/>
                </a:solidFill>
                <a:latin typeface="Arial Bold" charset="0"/>
                <a:ea typeface="Arial Bold" charset="0"/>
                <a:cs typeface="Arial Bold" charset="0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3374"/>
              </a:buClr>
              <a:buSzPct val="80000"/>
              <a:buFontTx/>
              <a:buNone/>
              <a:tabLst/>
              <a:defRPr/>
            </a:pPr>
            <a:r>
              <a:rPr lang="en-US" dirty="0"/>
              <a:t>Optional Section </a:t>
            </a:r>
            <a:r>
              <a:rPr lang="en-US" dirty="0" err="1"/>
              <a:t>TItle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555496"/>
            <a:ext cx="7886700" cy="47960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Header Goes Here </a:t>
            </a:r>
          </a:p>
        </p:txBody>
      </p:sp>
    </p:spTree>
    <p:extLst>
      <p:ext uri="{BB962C8B-B14F-4D97-AF65-F5344CB8AC3E}">
        <p14:creationId xmlns:p14="http://schemas.microsoft.com/office/powerpoint/2010/main" val="3278358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28650" y="1449960"/>
            <a:ext cx="7886700" cy="36390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latin typeface="Times New Roman Regular" charset="0"/>
                <a:ea typeface="Times New Roman Regular" charset="0"/>
                <a:cs typeface="Times New Roman Regular" charset="0"/>
              </a:defRPr>
            </a:lvl1pPr>
            <a:lvl2pPr marL="342900" indent="0">
              <a:lnSpc>
                <a:spcPct val="100000"/>
              </a:lnSpc>
              <a:buNone/>
              <a:defRPr sz="1600" b="0" i="0">
                <a:latin typeface="Portrait Q Regular" charset="0"/>
                <a:ea typeface="Portrait Q Regular" charset="0"/>
                <a:cs typeface="Portrait Q Regular" charset="0"/>
              </a:defRPr>
            </a:lvl2pPr>
            <a:lvl3pPr marL="685800" indent="0">
              <a:lnSpc>
                <a:spcPct val="100000"/>
              </a:lnSpc>
              <a:buNone/>
              <a:defRPr sz="1600" b="0" i="0">
                <a:latin typeface="Portrait Q Regular" charset="0"/>
                <a:ea typeface="Portrait Q Regular" charset="0"/>
                <a:cs typeface="Portrait Q Regular" charset="0"/>
              </a:defRPr>
            </a:lvl3pPr>
            <a:lvl4pPr marL="1028700" indent="0">
              <a:lnSpc>
                <a:spcPct val="100000"/>
              </a:lnSpc>
              <a:buNone/>
              <a:defRPr sz="1600" b="0" i="0">
                <a:latin typeface="Portrait Q Regular" charset="0"/>
                <a:ea typeface="Portrait Q Regular" charset="0"/>
                <a:cs typeface="Portrait Q Regular" charset="0"/>
              </a:defRPr>
            </a:lvl4pPr>
            <a:lvl5pPr marL="1371600" indent="0">
              <a:lnSpc>
                <a:spcPct val="100000"/>
              </a:lnSpc>
              <a:buNone/>
              <a:defRPr sz="1600" b="0" i="0">
                <a:latin typeface="Portrait Q Regular" charset="0"/>
                <a:ea typeface="Portrait Q Regular" charset="0"/>
                <a:cs typeface="Portrait Q Regular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4489"/>
            <a:ext cx="4442114" cy="25529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3374"/>
              </a:buClr>
              <a:buSzPct val="80000"/>
              <a:buFontTx/>
              <a:buNone/>
              <a:tabLst/>
              <a:defRPr sz="800" b="1" i="0" kern="0" cap="all" spc="75">
                <a:solidFill>
                  <a:srgbClr val="418FDE"/>
                </a:solidFill>
                <a:latin typeface="Arial Bold" charset="0"/>
                <a:ea typeface="Arial Bold" charset="0"/>
                <a:cs typeface="Arial Bold" charset="0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3374"/>
              </a:buClr>
              <a:buSzPct val="80000"/>
              <a:buFontTx/>
              <a:buNone/>
              <a:tabLst/>
              <a:defRPr/>
            </a:pPr>
            <a:r>
              <a:rPr lang="en-US" dirty="0"/>
              <a:t>Optional Section </a:t>
            </a:r>
            <a:r>
              <a:rPr lang="en-US" dirty="0" err="1"/>
              <a:t>TItle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555496"/>
            <a:ext cx="7886700" cy="47960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Header Goes Here </a:t>
            </a:r>
          </a:p>
        </p:txBody>
      </p:sp>
    </p:spTree>
    <p:extLst>
      <p:ext uri="{BB962C8B-B14F-4D97-AF65-F5344CB8AC3E}">
        <p14:creationId xmlns:p14="http://schemas.microsoft.com/office/powerpoint/2010/main" val="3821055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customXml" Target="../ink/ink5.xml"/><Relationship Id="rId3" Type="http://schemas.openxmlformats.org/officeDocument/2006/relationships/image" Target="../media/image13.png"/><Relationship Id="rId7" Type="http://schemas.openxmlformats.org/officeDocument/2006/relationships/customXml" Target="../ink/ink2.xml"/><Relationship Id="rId12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customXml" Target="../ink/ink3.xml"/><Relationship Id="rId1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5182570" y="424190"/>
            <a:ext cx="35551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F2A820"/>
                </a:solidFill>
                <a:latin typeface="Avenir"/>
                <a:ea typeface="Avenir"/>
                <a:cs typeface="Avenir"/>
                <a:sym typeface="Avenir"/>
              </a:rPr>
              <a:t>BETTER TEAMS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5182570" y="810444"/>
            <a:ext cx="456149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Achieve </a:t>
            </a:r>
            <a:r>
              <a:rPr lang="en-US" sz="2400" b="1" i="0" u="none" strike="noStrike" cap="none">
                <a:solidFill>
                  <a:srgbClr val="F2A820"/>
                </a:solidFill>
                <a:latin typeface="Avenir"/>
                <a:ea typeface="Avenir"/>
                <a:cs typeface="Avenir"/>
                <a:sym typeface="Avenir"/>
              </a:rPr>
              <a:t>BETTER RESULTS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5289332" y="1696299"/>
            <a:ext cx="344836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Introduction to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Performance Management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0100" y="4526550"/>
            <a:ext cx="2881775" cy="1188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38496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 txBox="1">
            <a:spLocks noGrp="1"/>
          </p:cNvSpPr>
          <p:nvPr>
            <p:ph type="title"/>
          </p:nvPr>
        </p:nvSpPr>
        <p:spPr>
          <a:xfrm>
            <a:off x="457199" y="138496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en-US" sz="320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About Performance Culture</a:t>
            </a:r>
            <a:endParaRPr sz="3200" u="none" strike="noStrike" cap="none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1" name="Google Shape;101;p2"/>
          <p:cNvSpPr txBox="1">
            <a:spLocks noGrp="1"/>
          </p:cNvSpPr>
          <p:nvPr>
            <p:ph type="body" idx="1"/>
          </p:nvPr>
        </p:nvSpPr>
        <p:spPr>
          <a:xfrm>
            <a:off x="528143" y="1229492"/>
            <a:ext cx="7903475" cy="1958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a Performance Management Solution that improves how Managers 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lead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coach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their team.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love helping others maximize their potential and build great cultures.</a:t>
            </a:r>
            <a:endParaRPr sz="2400" dirty="0"/>
          </a:p>
        </p:txBody>
      </p:sp>
      <p:sp>
        <p:nvSpPr>
          <p:cNvPr id="102" name="Google Shape;102;p2"/>
          <p:cNvSpPr txBox="1"/>
          <p:nvPr/>
        </p:nvSpPr>
        <p:spPr>
          <a:xfrm>
            <a:off x="528144" y="3581512"/>
            <a:ext cx="48006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solution is delivered through Training and our Web-based application.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190" y="4977650"/>
            <a:ext cx="1787938" cy="73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4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0" y="-1837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4"/>
          <p:cNvSpPr txBox="1">
            <a:spLocks noGrp="1"/>
          </p:cNvSpPr>
          <p:nvPr>
            <p:ph type="title"/>
          </p:nvPr>
        </p:nvSpPr>
        <p:spPr>
          <a:xfrm>
            <a:off x="457199" y="336169"/>
            <a:ext cx="8489731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en-US" sz="3200" u="none" strike="noStrike" cap="none" dirty="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Employee Engagement is a Reflection of an Organization’s Culture</a:t>
            </a:r>
            <a:endParaRPr sz="3200" u="none" strike="noStrike" cap="none" dirty="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1" name="Google Shape;111;p4"/>
          <p:cNvSpPr txBox="1">
            <a:spLocks noGrp="1"/>
          </p:cNvSpPr>
          <p:nvPr>
            <p:ph type="body" idx="1"/>
          </p:nvPr>
        </p:nvSpPr>
        <p:spPr>
          <a:xfrm>
            <a:off x="581183" y="2249155"/>
            <a:ext cx="2632923" cy="1768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b="0" i="0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Attributes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b="0" i="0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a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b="0" i="0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 Culture</a:t>
            </a:r>
            <a:endParaRPr/>
          </a:p>
        </p:txBody>
      </p:sp>
      <p:sp>
        <p:nvSpPr>
          <p:cNvPr id="112" name="Google Shape;112;p4"/>
          <p:cNvSpPr/>
          <p:nvPr/>
        </p:nvSpPr>
        <p:spPr>
          <a:xfrm>
            <a:off x="3795983" y="1624838"/>
            <a:ext cx="1592317" cy="1365061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Shared by All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3749650" y="3133164"/>
            <a:ext cx="1592317" cy="1365061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Trust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6500771" y="1624838"/>
            <a:ext cx="1592317" cy="1365061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Mission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Believe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4"/>
          <p:cNvSpPr/>
          <p:nvPr/>
        </p:nvSpPr>
        <p:spPr>
          <a:xfrm>
            <a:off x="6500771" y="3187834"/>
            <a:ext cx="1592317" cy="1365061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Accountability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4"/>
          <p:cNvSpPr/>
          <p:nvPr/>
        </p:nvSpPr>
        <p:spPr>
          <a:xfrm>
            <a:off x="4867071" y="2086530"/>
            <a:ext cx="2113546" cy="1786076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6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Awesome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Managers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190" y="4977650"/>
            <a:ext cx="1787938" cy="73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5693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 txBox="1">
            <a:spLocks noGrp="1"/>
          </p:cNvSpPr>
          <p:nvPr>
            <p:ph type="title"/>
          </p:nvPr>
        </p:nvSpPr>
        <p:spPr>
          <a:xfrm>
            <a:off x="457200" y="256092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en-US" sz="320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#1 Driver for Employee Engagement?</a:t>
            </a:r>
            <a:endParaRPr sz="3200" u="none" strike="noStrike" cap="none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5" name="Google Shape;125;p5"/>
          <p:cNvSpPr txBox="1"/>
          <p:nvPr/>
        </p:nvSpPr>
        <p:spPr>
          <a:xfrm>
            <a:off x="1574656" y="1182430"/>
            <a:ext cx="58104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The Manager &amp; Employee Relationship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 txBox="1"/>
          <p:nvPr/>
        </p:nvSpPr>
        <p:spPr>
          <a:xfrm>
            <a:off x="3255992" y="2035160"/>
            <a:ext cx="4957843" cy="1070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1" u="none" strike="noStrike" cap="none" dirty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In most cases, people leave their bosses, not their company.</a:t>
            </a:r>
            <a:endParaRPr sz="2800" b="0" i="1" u="none" strike="noStrike" cap="none" dirty="0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6311" y="1644095"/>
            <a:ext cx="2496206" cy="3264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190" y="4977650"/>
            <a:ext cx="1787938" cy="73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  <p:bldP spid="1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457199" y="493369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en-US" sz="320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Helping Managers become better Coaches and Leaders</a:t>
            </a:r>
            <a:endParaRPr sz="3200" u="none" strike="noStrike" cap="none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6" name="Google Shape;136;p6"/>
          <p:cNvSpPr txBox="1">
            <a:spLocks noGrp="1"/>
          </p:cNvSpPr>
          <p:nvPr>
            <p:ph type="body" idx="1"/>
          </p:nvPr>
        </p:nvSpPr>
        <p:spPr>
          <a:xfrm>
            <a:off x="712807" y="1879401"/>
            <a:ext cx="3416870" cy="317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 Managers don’t focus on one dimensional results (i.e., Performance Metrics).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 Managers coach and develop their employees.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means focusing on </a:t>
            </a:r>
            <a:r>
              <a:rPr lang="en-US" sz="1800" dirty="0"/>
              <a:t>the organization’s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Behaviors &amp; Core Values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well.</a:t>
            </a:r>
            <a:endParaRPr dirty="0"/>
          </a:p>
        </p:txBody>
      </p:sp>
      <p:pic>
        <p:nvPicPr>
          <p:cNvPr id="137" name="Google Shape;137;p6" descr="2x2-lar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29677" y="1225010"/>
            <a:ext cx="4033825" cy="3991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190" y="4977650"/>
            <a:ext cx="1787938" cy="73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 txBox="1"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45" name="Google Shape;14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8"/>
          <p:cNvSpPr txBox="1"/>
          <p:nvPr/>
        </p:nvSpPr>
        <p:spPr>
          <a:xfrm>
            <a:off x="346841" y="2323269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</a:pPr>
            <a:r>
              <a:rPr lang="en-US" sz="4800" b="0" i="0" u="none" strike="noStrike" cap="none" dirty="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Our “Why &amp; What”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</a:pPr>
            <a:r>
              <a:rPr lang="en-US" sz="4800" dirty="0">
                <a:solidFill>
                  <a:schemeClr val="dk2"/>
                </a:solidFill>
                <a:latin typeface="Avenir"/>
                <a:sym typeface="Avenir"/>
              </a:rPr>
              <a:t>What is changing?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190" y="4977650"/>
            <a:ext cx="1787938" cy="73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"/>
          <p:cNvSpPr txBox="1"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54" name="Google Shape;154;p9"/>
          <p:cNvSpPr txBox="1"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/>
          </a:p>
        </p:txBody>
      </p:sp>
      <p:pic>
        <p:nvPicPr>
          <p:cNvPr id="155" name="Google Shape;15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9"/>
          <p:cNvSpPr txBox="1"/>
          <p:nvPr/>
        </p:nvSpPr>
        <p:spPr>
          <a:xfrm>
            <a:off x="457200" y="-380997"/>
            <a:ext cx="8229600" cy="1422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en-US" sz="3200" b="0" i="0" u="none" strike="noStrike" cap="none" dirty="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But first the history…</a:t>
            </a:r>
            <a:endParaRPr sz="3200" b="0" i="0" u="none" strike="noStrike" cap="none" dirty="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7" name="Google Shape;157;p9"/>
          <p:cNvSpPr txBox="1"/>
          <p:nvPr/>
        </p:nvSpPr>
        <p:spPr>
          <a:xfrm>
            <a:off x="575931" y="609863"/>
            <a:ext cx="7832100" cy="2803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700" dirty="0">
                <a:ea typeface="Calibri" panose="020F0502020204030204" pitchFamily="34" charset="0"/>
              </a:rPr>
              <a:t>Prior to February 2019 there was not a formal performance review process </a:t>
            </a:r>
          </a:p>
          <a:p>
            <a:pPr marL="1371600" lvl="1" indent="-1143000">
              <a:buFont typeface="Courier New" panose="02070309020205020404" pitchFamily="49" charset="0"/>
              <a:buChar char="o"/>
            </a:pPr>
            <a:r>
              <a:rPr lang="en-US" sz="1700" dirty="0">
                <a:ea typeface="Calibri" panose="020F0502020204030204" pitchFamily="34" charset="0"/>
              </a:rPr>
              <a:t>Some departments did them while others didn’t use a review process</a:t>
            </a:r>
          </a:p>
          <a:p>
            <a:pPr marL="1371600" lvl="1" indent="-1143000">
              <a:buFont typeface="Courier New" panose="02070309020205020404" pitchFamily="49" charset="0"/>
              <a:buChar char="o"/>
            </a:pPr>
            <a:r>
              <a:rPr lang="en-US" sz="1700" dirty="0">
                <a:ea typeface="Calibri" panose="020F0502020204030204" pitchFamily="34" charset="0"/>
              </a:rPr>
              <a:t>Departments created their own review forms</a:t>
            </a:r>
          </a:p>
          <a:p>
            <a:pPr marL="1371600" lvl="1" indent="-1143000">
              <a:buFont typeface="Courier New" panose="02070309020205020404" pitchFamily="49" charset="0"/>
              <a:buChar char="o"/>
            </a:pPr>
            <a:r>
              <a:rPr lang="en-US" sz="1700" dirty="0">
                <a:ea typeface="Calibri" panose="020F0502020204030204" pitchFamily="34" charset="0"/>
              </a:rPr>
              <a:t>Some departments would give straight across the board increases (everyone gets 2%) while others differentiated based on performance (even without a review)</a:t>
            </a:r>
          </a:p>
          <a:p>
            <a:endParaRPr lang="en-US" sz="1700" dirty="0">
              <a:ea typeface="Calibri" panose="020F0502020204030204" pitchFamily="34" charset="0"/>
            </a:endParaRPr>
          </a:p>
          <a:p>
            <a:pPr lvl="0">
              <a:spcBef>
                <a:spcPts val="360"/>
              </a:spcBef>
              <a:buClr>
                <a:schemeClr val="dk1"/>
              </a:buClr>
              <a:buSzPts val="1100"/>
            </a:pPr>
            <a:r>
              <a:rPr lang="en-US" sz="1700" dirty="0">
                <a:latin typeface="+mj-lt"/>
                <a:ea typeface="Calibri" panose="020F0502020204030204" pitchFamily="34" charset="0"/>
              </a:rPr>
              <a:t>The Performance Culture system purchased/implemented in 2019 </a:t>
            </a:r>
            <a:r>
              <a:rPr lang="en-US" sz="17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because</a:t>
            </a:r>
          </a:p>
          <a:p>
            <a:pPr lvl="0">
              <a:spcBef>
                <a:spcPts val="360"/>
              </a:spcBef>
              <a:buClr>
                <a:schemeClr val="dk1"/>
              </a:buClr>
              <a:buSzPts val="1100"/>
            </a:pPr>
            <a:r>
              <a:rPr lang="en-US" sz="17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they focus on coaching with a simple to use software.</a:t>
            </a:r>
            <a:endParaRPr lang="en-US" sz="1700" dirty="0">
              <a:latin typeface="+mj-lt"/>
              <a:ea typeface="Calibri" panose="020F0502020204030204" pitchFamily="34" charset="0"/>
            </a:endParaRPr>
          </a:p>
          <a:p>
            <a:pPr marL="1371600" lvl="1" indent="-1143000">
              <a:buFont typeface="Courier New" panose="02070309020205020404" pitchFamily="49" charset="0"/>
              <a:buChar char="o"/>
            </a:pPr>
            <a:r>
              <a:rPr lang="en-US" sz="1700" dirty="0">
                <a:ea typeface="Calibri" panose="020F0502020204030204" pitchFamily="34" charset="0"/>
              </a:rPr>
              <a:t>Only administrative staff and non-exempt non-union staff</a:t>
            </a:r>
          </a:p>
          <a:p>
            <a:pPr marL="1371600" lvl="1" indent="-1143000">
              <a:buFont typeface="Courier New" panose="02070309020205020404" pitchFamily="49" charset="0"/>
              <a:buChar char="o"/>
            </a:pPr>
            <a:r>
              <a:rPr lang="en-US" sz="1700" dirty="0">
                <a:ea typeface="Calibri" panose="020F0502020204030204" pitchFamily="34" charset="0"/>
              </a:rPr>
              <a:t>Faculty have their own review process; Any type of formal review for unions would have to be negotiated for in the collective bargaining process</a:t>
            </a:r>
          </a:p>
          <a:p>
            <a:pPr marL="1371600" lvl="1" indent="-1143000">
              <a:buFont typeface="Courier New" panose="02070309020205020404" pitchFamily="49" charset="0"/>
              <a:buChar char="o"/>
            </a:pPr>
            <a:r>
              <a:rPr lang="en-US" sz="1700" dirty="0">
                <a:ea typeface="Calibri" panose="020F0502020204030204" pitchFamily="34" charset="0"/>
              </a:rPr>
              <a:t>Former VPHR Husted worked with a consultant, formed focus groups to develop the Behaviors and Competencies that are now used as the basis of the performance review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190" y="4977650"/>
            <a:ext cx="1787938" cy="73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0"/>
          <p:cNvSpPr txBox="1">
            <a:spLocks noGrp="1"/>
          </p:cNvSpPr>
          <p:nvPr>
            <p:ph type="title"/>
          </p:nvPr>
        </p:nvSpPr>
        <p:spPr>
          <a:xfrm>
            <a:off x="457199" y="493369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en-US" sz="3200" u="none" strike="noStrike" cap="none" dirty="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Why </a:t>
            </a:r>
            <a:r>
              <a:rPr lang="en-US" sz="3200" dirty="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are we enhancing Performance Culture</a:t>
            </a:r>
            <a:r>
              <a:rPr lang="en-US" sz="3200" u="none" strike="noStrike" cap="none" dirty="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?</a:t>
            </a:r>
            <a:endParaRPr sz="3200" u="none" strike="noStrike" cap="none" dirty="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6" name="Google Shape;166;p10"/>
          <p:cNvSpPr txBox="1">
            <a:spLocks noGrp="1"/>
          </p:cNvSpPr>
          <p:nvPr>
            <p:ph type="body" idx="1"/>
          </p:nvPr>
        </p:nvSpPr>
        <p:spPr>
          <a:xfrm>
            <a:off x="712807" y="1320800"/>
            <a:ext cx="7776924" cy="17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spcBef>
                <a:spcPts val="0"/>
              </a:spcBef>
              <a:buClr>
                <a:srgbClr val="000000"/>
              </a:buClr>
              <a:buSzTx/>
            </a:pPr>
            <a:r>
              <a:rPr lang="en-US" sz="1700" dirty="0">
                <a:solidFill>
                  <a:srgbClr val="000000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The goal of performance management is to provide clarity around strategies and goals, provide continuous feedback and assist in employee development and engagement</a:t>
            </a:r>
          </a:p>
          <a:p>
            <a:pPr marL="342900" indent="-342900">
              <a:spcBef>
                <a:spcPts val="0"/>
              </a:spcBef>
              <a:buClr>
                <a:srgbClr val="000000"/>
              </a:buClr>
              <a:buSzTx/>
            </a:pPr>
            <a:endParaRPr lang="en-US" sz="1700" dirty="0">
              <a:solidFill>
                <a:srgbClr val="000000"/>
              </a:solidFill>
              <a:latin typeface="Arial"/>
              <a:ea typeface="Calibri" panose="020F0502020204030204" pitchFamily="34" charset="0"/>
              <a:cs typeface="Arial"/>
              <a:sym typeface="Arial"/>
            </a:endParaRPr>
          </a:p>
          <a:p>
            <a:pPr marL="342900" indent="-342900">
              <a:spcBef>
                <a:spcPts val="0"/>
              </a:spcBef>
              <a:buClr>
                <a:srgbClr val="000000"/>
              </a:buClr>
              <a:buSzTx/>
            </a:pPr>
            <a:r>
              <a:rPr lang="en-US" sz="1700" dirty="0">
                <a:solidFill>
                  <a:srgbClr val="000000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Intended results:  high-performing teams focused on our strategic initiatives and identifying top talent </a:t>
            </a:r>
          </a:p>
          <a:p>
            <a:pPr marL="0" indent="0">
              <a:spcBef>
                <a:spcPts val="0"/>
              </a:spcBef>
              <a:buClr>
                <a:srgbClr val="000000"/>
              </a:buClr>
              <a:buSzTx/>
              <a:buNone/>
            </a:pPr>
            <a:endParaRPr lang="en-US" sz="1700" dirty="0">
              <a:solidFill>
                <a:srgbClr val="000000"/>
              </a:solidFill>
              <a:latin typeface="Arial"/>
              <a:ea typeface="Calibri" panose="020F0502020204030204" pitchFamily="34" charset="0"/>
              <a:cs typeface="Arial"/>
              <a:sym typeface="Arial"/>
            </a:endParaRPr>
          </a:p>
          <a:p>
            <a:pPr marL="342900" indent="-342900">
              <a:spcBef>
                <a:spcPts val="0"/>
              </a:spcBef>
              <a:buClr>
                <a:srgbClr val="000000"/>
              </a:buClr>
              <a:buSzTx/>
            </a:pPr>
            <a:r>
              <a:rPr lang="en-US" sz="1700" dirty="0">
                <a:solidFill>
                  <a:srgbClr val="000000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We are rolling out a ‘new’ feature for managers and employees – </a:t>
            </a:r>
            <a:r>
              <a:rPr lang="en-US" sz="1700" b="1" dirty="0">
                <a:solidFill>
                  <a:srgbClr val="000000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Goals</a:t>
            </a:r>
          </a:p>
          <a:p>
            <a:pPr marL="0" indent="0">
              <a:spcBef>
                <a:spcPts val="0"/>
              </a:spcBef>
              <a:buClr>
                <a:srgbClr val="000000"/>
              </a:buClr>
              <a:buSzTx/>
              <a:buNone/>
            </a:pPr>
            <a:endParaRPr lang="en-US" sz="1700" b="1" dirty="0">
              <a:solidFill>
                <a:srgbClr val="000000"/>
              </a:solidFill>
              <a:latin typeface="Arial"/>
              <a:ea typeface="Calibri" panose="020F0502020204030204" pitchFamily="34" charset="0"/>
              <a:cs typeface="Arial"/>
              <a:sym typeface="Arial"/>
            </a:endParaRPr>
          </a:p>
          <a:p>
            <a:pPr marL="342900" indent="-342900">
              <a:spcBef>
                <a:spcPts val="0"/>
              </a:spcBef>
              <a:buClr>
                <a:srgbClr val="000000"/>
              </a:buClr>
              <a:buSzTx/>
            </a:pPr>
            <a:r>
              <a:rPr lang="en-US" sz="1700" dirty="0">
                <a:solidFill>
                  <a:srgbClr val="000000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We will offer two virtual manager (has direct reports) trainings and two virtual employee (individual contributor) trainings</a:t>
            </a:r>
          </a:p>
          <a:p>
            <a:pPr marL="342900" indent="-342900">
              <a:spcBef>
                <a:spcPts val="0"/>
              </a:spcBef>
              <a:buClr>
                <a:srgbClr val="000000"/>
              </a:buClr>
              <a:buSzTx/>
            </a:pPr>
            <a:endParaRPr lang="en-US" sz="1700" dirty="0">
              <a:solidFill>
                <a:srgbClr val="000000"/>
              </a:solidFill>
              <a:latin typeface="Arial"/>
              <a:ea typeface="Calibri" panose="020F0502020204030204" pitchFamily="34" charset="0"/>
              <a:cs typeface="Arial"/>
              <a:sym typeface="Arial"/>
            </a:endParaRPr>
          </a:p>
          <a:p>
            <a:pPr marL="342900" indent="-342900">
              <a:spcBef>
                <a:spcPts val="0"/>
              </a:spcBef>
              <a:buClr>
                <a:srgbClr val="000000"/>
              </a:buClr>
              <a:buSzTx/>
            </a:pPr>
            <a:r>
              <a:rPr lang="en-US" sz="1700" dirty="0">
                <a:solidFill>
                  <a:srgbClr val="000000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We will reinforce the importance of check-ins</a:t>
            </a:r>
          </a:p>
          <a:p>
            <a:pPr marL="0" lvl="0" indent="0">
              <a:spcBef>
                <a:spcPts val="0"/>
              </a:spcBef>
              <a:buClr>
                <a:srgbClr val="000000"/>
              </a:buClr>
              <a:buSzPts val="1800"/>
              <a:buNone/>
            </a:pPr>
            <a:endParaRPr lang="en-US" sz="1800" i="1" dirty="0">
              <a:solidFill>
                <a:srgbClr val="7F7F7F"/>
              </a:solidFill>
            </a:endParaRPr>
          </a:p>
          <a:p>
            <a:pPr marL="0" lvl="0" indent="0">
              <a:spcBef>
                <a:spcPts val="0"/>
              </a:spcBef>
              <a:buClr>
                <a:srgbClr val="000000"/>
              </a:buClr>
              <a:buSzPts val="1800"/>
              <a:buNone/>
            </a:pPr>
            <a:endParaRPr lang="en-US" sz="18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900" dirty="0"/>
          </a:p>
        </p:txBody>
      </p:sp>
      <p:sp>
        <p:nvSpPr>
          <p:cNvPr id="167" name="Google Shape;167;p10"/>
          <p:cNvSpPr txBox="1"/>
          <p:nvPr/>
        </p:nvSpPr>
        <p:spPr>
          <a:xfrm>
            <a:off x="-1733331" y="2766897"/>
            <a:ext cx="527356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456" y="4977649"/>
            <a:ext cx="1787938" cy="73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1"/>
          <p:cNvSpPr txBox="1">
            <a:spLocks noGrp="1"/>
          </p:cNvSpPr>
          <p:nvPr>
            <p:ph type="title"/>
          </p:nvPr>
        </p:nvSpPr>
        <p:spPr>
          <a:xfrm>
            <a:off x="457199" y="493369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en-US" sz="320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What’s in it for you?</a:t>
            </a:r>
            <a:endParaRPr sz="3200" u="none" strike="noStrike" cap="none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6" name="Google Shape;176;p11"/>
          <p:cNvSpPr txBox="1">
            <a:spLocks noGrp="1"/>
          </p:cNvSpPr>
          <p:nvPr>
            <p:ph type="body" idx="1"/>
          </p:nvPr>
        </p:nvSpPr>
        <p:spPr>
          <a:xfrm>
            <a:off x="712807" y="1278467"/>
            <a:ext cx="7571972" cy="352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indent="-285750">
              <a:spcBef>
                <a:spcPts val="360"/>
              </a:spcBef>
              <a:buClr>
                <a:srgbClr val="7F7F7F"/>
              </a:buClr>
              <a:buSzPts val="1800"/>
            </a:pPr>
            <a:r>
              <a:rPr lang="en-US" sz="1800" b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Our goal is for you to have more authentic and candid conversations with your manager on how you can thrive in your role,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have a clear line of sight to the University Strategic Pillars, divisional and department goals, while understanding how your contributions align with the parent strategies. </a:t>
            </a:r>
          </a:p>
          <a:p>
            <a:pPr marL="285750" indent="-285750">
              <a:spcBef>
                <a:spcPts val="360"/>
              </a:spcBef>
              <a:buClr>
                <a:srgbClr val="7F7F7F"/>
              </a:buClr>
              <a:buSzPts val="1800"/>
            </a:pP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360"/>
              </a:spcBef>
              <a:buClr>
                <a:srgbClr val="7F7F7F"/>
              </a:buClr>
              <a:buSzPts val="1800"/>
            </a:pPr>
            <a:r>
              <a:rPr lang="en-US" sz="1800" b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You will be able to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identify your own goals and track goals throughout the year. </a:t>
            </a:r>
          </a:p>
          <a:p>
            <a:pPr marL="285750" indent="-285750">
              <a:spcBef>
                <a:spcPts val="360"/>
              </a:spcBef>
              <a:buClr>
                <a:srgbClr val="7F7F7F"/>
              </a:buClr>
              <a:buSzPts val="1800"/>
            </a:pP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360"/>
              </a:spcBef>
              <a:buClr>
                <a:srgbClr val="7F7F7F"/>
              </a:buClr>
              <a:buSzPts val="1800"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Provides opportunity for interactive dialogue about your professional goals </a:t>
            </a:r>
            <a:endParaRPr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190" y="4977650"/>
            <a:ext cx="1787938" cy="73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D0F1964A-1372-4341-94FC-256736140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0" y="2280473"/>
            <a:ext cx="5393267" cy="1104636"/>
          </a:xfrm>
        </p:spPr>
        <p:txBody>
          <a:bodyPr/>
          <a:lstStyle/>
          <a:p>
            <a:r>
              <a:rPr lang="en-US" sz="3200" dirty="0"/>
              <a:t>Performance Culture 2.0 –</a:t>
            </a:r>
            <a:br>
              <a:rPr lang="en-US" dirty="0"/>
            </a:br>
            <a:r>
              <a:rPr lang="en-US" dirty="0"/>
              <a:t>Goals and Check-Ins </a:t>
            </a:r>
          </a:p>
        </p:txBody>
      </p:sp>
    </p:spTree>
    <p:extLst>
      <p:ext uri="{BB962C8B-B14F-4D97-AF65-F5344CB8AC3E}">
        <p14:creationId xmlns:p14="http://schemas.microsoft.com/office/powerpoint/2010/main" val="1088498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B664D5-F42B-4030-B564-BE07CA668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217338"/>
            <a:ext cx="7886700" cy="3648495"/>
          </a:xfrm>
        </p:spPr>
        <p:txBody>
          <a:bodyPr/>
          <a:lstStyle/>
          <a:p>
            <a:r>
              <a:rPr lang="en-US" b="1" dirty="0"/>
              <a:t>Quarterly Check-Ins </a:t>
            </a:r>
          </a:p>
          <a:p>
            <a:pPr lvl="1"/>
            <a:r>
              <a:rPr lang="en-US" dirty="0"/>
              <a:t>Staff member should check-in every quarter.</a:t>
            </a:r>
          </a:p>
          <a:p>
            <a:pPr lvl="1"/>
            <a:r>
              <a:rPr lang="en-US" dirty="0"/>
              <a:t>Manager receives an email from Performance Culture when employee completes check-in</a:t>
            </a:r>
          </a:p>
          <a:p>
            <a:pPr lvl="1"/>
            <a:r>
              <a:rPr lang="en-US" dirty="0"/>
              <a:t>Manager must schedule a 15–20-minute discussion to review check-in response with the employee</a:t>
            </a:r>
          </a:p>
          <a:p>
            <a:pPr lvl="1"/>
            <a:r>
              <a:rPr lang="en-US" dirty="0"/>
              <a:t>System will send employee a reminder when the next quarterly is due</a:t>
            </a:r>
          </a:p>
          <a:p>
            <a:pPr lvl="1"/>
            <a:r>
              <a:rPr lang="en-US" dirty="0"/>
              <a:t>HR recommends using Outlook as well for scheduling the check-ins</a:t>
            </a:r>
          </a:p>
          <a:p>
            <a:r>
              <a:rPr lang="en-US" b="1" dirty="0"/>
              <a:t>New Employees</a:t>
            </a:r>
          </a:p>
          <a:p>
            <a:pPr lvl="1"/>
            <a:r>
              <a:rPr lang="en-US" dirty="0"/>
              <a:t>Manager will assign the Check-In template in Performance Culture when a new administrative employee is hired. 	</a:t>
            </a:r>
          </a:p>
          <a:p>
            <a:pPr lvl="1"/>
            <a:r>
              <a:rPr lang="en-US" dirty="0"/>
              <a:t>Manager must review Performance Culture and how to do a check-in with new employee,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69C184-C8A9-4450-9530-D4E3EDF5A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Check-Ins</a:t>
            </a:r>
          </a:p>
        </p:txBody>
      </p:sp>
    </p:spTree>
    <p:extLst>
      <p:ext uri="{BB962C8B-B14F-4D97-AF65-F5344CB8AC3E}">
        <p14:creationId xmlns:p14="http://schemas.microsoft.com/office/powerpoint/2010/main" val="1777343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075D49-3EE9-6A49-A097-74D1905FA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6418"/>
            <a:ext cx="7886700" cy="479601"/>
          </a:xfrm>
        </p:spPr>
        <p:txBody>
          <a:bodyPr/>
          <a:lstStyle/>
          <a:p>
            <a:r>
              <a:rPr lang="en-US" dirty="0"/>
              <a:t>Checking-In</a:t>
            </a:r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33D69D2-75F0-084F-9276-030969261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60" y="313009"/>
            <a:ext cx="2335354" cy="50889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CF52AE8-91E5-7D49-93A0-06A947D2D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971" y="686320"/>
            <a:ext cx="5582093" cy="16561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 descr="Graphical user interface, text, application, email, Teams&#10;&#10;Description automatically generated">
            <a:extLst>
              <a:ext uri="{FF2B5EF4-FFF2-40B4-BE49-F238E27FC236}">
                <a16:creationId xmlns:a16="http://schemas.microsoft.com/office/drawing/2014/main" id="{95D5A053-5EEB-4648-AA28-23B4DBC47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8900" y="2857499"/>
            <a:ext cx="5628440" cy="2634882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D855E5D-D766-454B-B109-1253B0523C17}"/>
                  </a:ext>
                </a:extLst>
              </p14:cNvPr>
              <p14:cNvContentPartPr/>
              <p14:nvPr/>
            </p14:nvContentPartPr>
            <p14:xfrm>
              <a:off x="2781946" y="1480513"/>
              <a:ext cx="2271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D855E5D-D766-454B-B109-1253B0523C1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73306" y="1471513"/>
                <a:ext cx="2448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AF556C2-F355-6749-A9F2-34CB8E96FFAE}"/>
                  </a:ext>
                </a:extLst>
              </p14:cNvPr>
              <p14:cNvContentPartPr/>
              <p14:nvPr/>
            </p14:nvContentPartPr>
            <p14:xfrm>
              <a:off x="2959066" y="1381153"/>
              <a:ext cx="78120" cy="907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AF556C2-F355-6749-A9F2-34CB8E96FFA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50426" y="1372153"/>
                <a:ext cx="9576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155A1A70-C26D-3849-A3B8-50A1F251A348}"/>
                  </a:ext>
                </a:extLst>
              </p14:cNvPr>
              <p14:cNvContentPartPr/>
              <p14:nvPr/>
            </p14:nvContentPartPr>
            <p14:xfrm>
              <a:off x="2983906" y="1482313"/>
              <a:ext cx="51120" cy="1044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55A1A70-C26D-3849-A3B8-50A1F251A34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75266" y="1473673"/>
                <a:ext cx="6876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647B441-BAFF-EE4B-AEDE-37DD927E9B62}"/>
                  </a:ext>
                </a:extLst>
              </p14:cNvPr>
              <p14:cNvContentPartPr/>
              <p14:nvPr/>
            </p14:nvContentPartPr>
            <p14:xfrm>
              <a:off x="5728906" y="2428393"/>
              <a:ext cx="74880" cy="3096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647B441-BAFF-EE4B-AEDE-37DD927E9B6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20266" y="2419753"/>
                <a:ext cx="92520" cy="32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BE98955-C570-4F48-A8CB-1105E11DCE60}"/>
                  </a:ext>
                </a:extLst>
              </p14:cNvPr>
              <p14:cNvContentPartPr/>
              <p14:nvPr/>
            </p14:nvContentPartPr>
            <p14:xfrm>
              <a:off x="5810626" y="2667433"/>
              <a:ext cx="90000" cy="72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BE98955-C570-4F48-A8CB-1105E11DCE6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801626" y="2658433"/>
                <a:ext cx="107640" cy="9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84017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8A2BE12-4960-4B6B-B46A-F96604C97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Goals – 3 Cascading Levels</a:t>
            </a:r>
          </a:p>
          <a:p>
            <a:pPr lvl="1"/>
            <a:r>
              <a:rPr lang="en-US" b="1" dirty="0"/>
              <a:t>Strategy</a:t>
            </a:r>
            <a:r>
              <a:rPr lang="en-US" dirty="0"/>
              <a:t> – Align to Strategic Pillars (attachment under University&gt;Documents)</a:t>
            </a:r>
          </a:p>
          <a:p>
            <a:pPr lvl="2"/>
            <a:r>
              <a:rPr lang="en-US" dirty="0"/>
              <a:t>MC level strategies will be cascaded through the division by adding contributors. </a:t>
            </a:r>
          </a:p>
          <a:p>
            <a:pPr lvl="1"/>
            <a:r>
              <a:rPr lang="en-US" b="1" dirty="0"/>
              <a:t>Department</a:t>
            </a:r>
            <a:r>
              <a:rPr lang="en-US" dirty="0"/>
              <a:t> – managers will enter goals, align with a strategy and can add contributors</a:t>
            </a:r>
          </a:p>
          <a:p>
            <a:pPr lvl="1"/>
            <a:r>
              <a:rPr lang="en-US" b="1" dirty="0"/>
              <a:t>Individual</a:t>
            </a:r>
            <a:r>
              <a:rPr lang="en-US" dirty="0"/>
              <a:t> – employees may enter their goals and align to a department goal</a:t>
            </a:r>
          </a:p>
          <a:p>
            <a:r>
              <a:rPr lang="en-US" dirty="0"/>
              <a:t>Managers must schedule meetings to discuss goals with their direct reports.	</a:t>
            </a:r>
          </a:p>
          <a:p>
            <a:pPr lvl="1"/>
            <a:r>
              <a:rPr lang="en-US" dirty="0"/>
              <a:t>Employees (Individual) will enter their goals, align to the parent strategy</a:t>
            </a:r>
          </a:p>
          <a:p>
            <a:pPr lvl="1"/>
            <a:r>
              <a:rPr lang="en-US" dirty="0"/>
              <a:t>Managers will add contributors to their goal as applicable</a:t>
            </a:r>
          </a:p>
          <a:p>
            <a:r>
              <a:rPr lang="en-US" b="1" dirty="0"/>
              <a:t>Communication is key!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9EDDEAE-8522-4949-A37C-11242CC3A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Feature - Goals</a:t>
            </a:r>
          </a:p>
        </p:txBody>
      </p:sp>
    </p:spTree>
    <p:extLst>
      <p:ext uri="{BB962C8B-B14F-4D97-AF65-F5344CB8AC3E}">
        <p14:creationId xmlns:p14="http://schemas.microsoft.com/office/powerpoint/2010/main" val="221731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A87ED4-FA6A-B74C-9322-B1F298F43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296"/>
            <a:ext cx="7886700" cy="479601"/>
          </a:xfrm>
        </p:spPr>
        <p:txBody>
          <a:bodyPr/>
          <a:lstStyle/>
          <a:p>
            <a:r>
              <a:rPr lang="en-US" dirty="0"/>
              <a:t>Goals</a:t>
            </a:r>
          </a:p>
        </p:txBody>
      </p:sp>
      <p:pic>
        <p:nvPicPr>
          <p:cNvPr id="9" name="Picture 8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5FE194AD-3747-894E-B9A1-6F9B6D695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925" y="987845"/>
            <a:ext cx="6808793" cy="3991336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0B06542-F4FB-E247-899F-125ED65AA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82" y="577897"/>
            <a:ext cx="1888785" cy="4811233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16" name="Donut 15">
            <a:extLst>
              <a:ext uri="{FF2B5EF4-FFF2-40B4-BE49-F238E27FC236}">
                <a16:creationId xmlns:a16="http://schemas.microsoft.com/office/drawing/2014/main" id="{4061E3A5-3FDC-234C-BB52-21289649080C}"/>
              </a:ext>
            </a:extLst>
          </p:cNvPr>
          <p:cNvSpPr/>
          <p:nvPr/>
        </p:nvSpPr>
        <p:spPr>
          <a:xfrm>
            <a:off x="8187070" y="1414130"/>
            <a:ext cx="466504" cy="457201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579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text, application, website&#10;&#10;Description automatically generated">
            <a:extLst>
              <a:ext uri="{FF2B5EF4-FFF2-40B4-BE49-F238E27FC236}">
                <a16:creationId xmlns:a16="http://schemas.microsoft.com/office/drawing/2014/main" id="{F6FEF4CC-5063-5749-91CE-137CB2DF8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26" y="76695"/>
            <a:ext cx="5953520" cy="2361968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8" name="Picture 7" descr="Graphical user interface, text, application, email, website&#10;&#10;Description automatically generated">
            <a:extLst>
              <a:ext uri="{FF2B5EF4-FFF2-40B4-BE49-F238E27FC236}">
                <a16:creationId xmlns:a16="http://schemas.microsoft.com/office/drawing/2014/main" id="{5001C5A0-C077-8D43-872E-5EDD28521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3107" y="1878731"/>
            <a:ext cx="5677786" cy="1957537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10" name="Picture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BA8F7F-634A-DB44-8238-F749B7F2B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0237" y="3576632"/>
            <a:ext cx="5447437" cy="2061673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14" name="Arc 13">
            <a:extLst>
              <a:ext uri="{FF2B5EF4-FFF2-40B4-BE49-F238E27FC236}">
                <a16:creationId xmlns:a16="http://schemas.microsoft.com/office/drawing/2014/main" id="{B4A224CD-8960-2C44-ADD5-BDFA10F90EBE}"/>
              </a:ext>
            </a:extLst>
          </p:cNvPr>
          <p:cNvSpPr/>
          <p:nvPr/>
        </p:nvSpPr>
        <p:spPr>
          <a:xfrm rot="10800000">
            <a:off x="435934" y="1795181"/>
            <a:ext cx="1637414" cy="1626781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EE7A59B0-B961-514F-9C20-D3A69B94741C}"/>
              </a:ext>
            </a:extLst>
          </p:cNvPr>
          <p:cNvSpPr/>
          <p:nvPr/>
        </p:nvSpPr>
        <p:spPr>
          <a:xfrm rot="5400000">
            <a:off x="1196645" y="3321194"/>
            <a:ext cx="340242" cy="20153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022AF941-5694-D145-9AF6-5B6356B4DCD6}"/>
              </a:ext>
            </a:extLst>
          </p:cNvPr>
          <p:cNvSpPr/>
          <p:nvPr/>
        </p:nvSpPr>
        <p:spPr>
          <a:xfrm rot="5400000">
            <a:off x="3024727" y="5057846"/>
            <a:ext cx="340242" cy="20153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85564079-D423-8147-B198-5ABC0A698014}"/>
              </a:ext>
            </a:extLst>
          </p:cNvPr>
          <p:cNvSpPr/>
          <p:nvPr/>
        </p:nvSpPr>
        <p:spPr>
          <a:xfrm rot="10800000">
            <a:off x="2264379" y="3506113"/>
            <a:ext cx="1637414" cy="1626781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83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ABB92A4-0089-4F73-820B-746CD56F1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346148"/>
            <a:ext cx="7886700" cy="136989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Managers must schedule time to discuss Strategy, Department and Individual goals.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Entering goals into Performance Culture helps track the them but the interactive dialogue is the key ingredient to engaging and motivating employees.</a:t>
            </a:r>
          </a:p>
        </p:txBody>
      </p:sp>
      <p:pic>
        <p:nvPicPr>
          <p:cNvPr id="10" name="Content Placeholder 9" descr="People working together">
            <a:extLst>
              <a:ext uri="{FF2B5EF4-FFF2-40B4-BE49-F238E27FC236}">
                <a16:creationId xmlns:a16="http://schemas.microsoft.com/office/drawing/2014/main" id="{893F8219-7289-4E15-B5E7-68B18C44DF1E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3025929" y="3205236"/>
            <a:ext cx="2938462" cy="1958975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4E9AA97-4571-4F71-BDDA-F610E9C86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is KEY!!!</a:t>
            </a:r>
          </a:p>
        </p:txBody>
      </p:sp>
    </p:spTree>
    <p:extLst>
      <p:ext uri="{BB962C8B-B14F-4D97-AF65-F5344CB8AC3E}">
        <p14:creationId xmlns:p14="http://schemas.microsoft.com/office/powerpoint/2010/main" val="4073396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AF6C08C-E218-488D-91F2-4D5C40FC9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85750" indent="-285750">
              <a:spcBef>
                <a:spcPts val="360"/>
              </a:spcBef>
              <a:buClr>
                <a:srgbClr val="7F7F7F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We are going to do a better job of setting clear expectations upfront and give you the opportunity to provide feedback to your managers.</a:t>
            </a:r>
          </a:p>
          <a:p>
            <a:pPr>
              <a:spcBef>
                <a:spcPts val="360"/>
              </a:spcBef>
              <a:buClr>
                <a:srgbClr val="7F7F7F"/>
              </a:buClr>
              <a:buSzPts val="1800"/>
            </a:pPr>
            <a:endParaRPr lang="en-US" sz="18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285750" indent="-285750">
              <a:spcBef>
                <a:spcPts val="360"/>
              </a:spcBef>
              <a:buClr>
                <a:srgbClr val="7F7F7F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Tracking your goals will facilitate </a:t>
            </a:r>
            <a:r>
              <a:rPr lang="en-US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completing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self-assessment letting us know how you feel you performed.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CEEAA3A-66C7-4E19-8209-79EEC38E4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How will you be impacted?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71528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AF6C08C-E218-488D-91F2-4D5C40FC9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spcBef>
                <a:spcPts val="360"/>
              </a:spcBef>
              <a:buSzPts val="1800"/>
            </a:pPr>
            <a:endParaRPr lang="en-US" sz="18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indent="-285750">
              <a:spcBef>
                <a:spcPts val="360"/>
              </a:spcBef>
              <a:buClr>
                <a:srgbClr val="7F7F7F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80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Performance Culture includes video tutorials with both system and coach training. Coaching resources and help videos are also included within the software. </a:t>
            </a:r>
          </a:p>
          <a:p>
            <a:pPr marL="285750" indent="-285750">
              <a:spcBef>
                <a:spcPts val="360"/>
              </a:spcBef>
              <a:buClr>
                <a:srgbClr val="7F7F7F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Performance Culture Learn Library</a:t>
            </a:r>
          </a:p>
          <a:p>
            <a:pPr marL="285750" indent="-285750">
              <a:spcBef>
                <a:spcPts val="360"/>
              </a:spcBef>
              <a:buClr>
                <a:srgbClr val="7F7F7F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80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Live chat feature available Monday - Friday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CEEAA3A-66C7-4E19-8209-79EEC38E4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u="none" strike="noStrike" cap="none" dirty="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How will you get the knowledge, skills and information you need?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17508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5"/>
          <p:cNvSpPr txBox="1">
            <a:spLocks noGrp="1"/>
          </p:cNvSpPr>
          <p:nvPr>
            <p:ph type="title"/>
          </p:nvPr>
        </p:nvSpPr>
        <p:spPr>
          <a:xfrm>
            <a:off x="341400" y="65178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en-US" sz="3200" u="none" strike="noStrike" cap="none" dirty="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Performance Culture Timeline</a:t>
            </a:r>
            <a:endParaRPr sz="3200" u="none" strike="noStrike" cap="none" dirty="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13" name="Google Shape;213;p15"/>
          <p:cNvPicPr preferRelativeResize="0"/>
          <p:nvPr/>
        </p:nvPicPr>
        <p:blipFill rotWithShape="1">
          <a:blip r:embed="rId4">
            <a:alphaModFix/>
          </a:blip>
          <a:srcRect b="7114"/>
          <a:stretch/>
        </p:blipFill>
        <p:spPr>
          <a:xfrm>
            <a:off x="4876509" y="880751"/>
            <a:ext cx="3810291" cy="458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5"/>
          <p:cNvSpPr txBox="1">
            <a:spLocks noGrp="1"/>
          </p:cNvSpPr>
          <p:nvPr>
            <p:ph type="body" idx="1"/>
          </p:nvPr>
        </p:nvSpPr>
        <p:spPr>
          <a:xfrm>
            <a:off x="489971" y="638281"/>
            <a:ext cx="3578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latin typeface="Arial"/>
                <a:ea typeface="Arial"/>
                <a:cs typeface="Arial"/>
                <a:sym typeface="Arial"/>
              </a:rPr>
              <a:t>Manager Training 1 - Sept. 30th, 9-10:30am</a:t>
            </a:r>
            <a:endParaRPr sz="13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latin typeface="Arial"/>
                <a:ea typeface="Arial"/>
                <a:cs typeface="Arial"/>
                <a:sym typeface="Arial"/>
              </a:rPr>
              <a:t>Employee Training 1 - Sept. 30th, 11-12pm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>
                <a:latin typeface="Arial"/>
                <a:ea typeface="Arial"/>
                <a:cs typeface="Arial"/>
                <a:sym typeface="Arial"/>
              </a:rPr>
              <a:t>Manager Training 2 </a:t>
            </a:r>
            <a:r>
              <a:rPr lang="en-US" sz="1300" dirty="0">
                <a:latin typeface="Arial"/>
                <a:ea typeface="Arial"/>
                <a:cs typeface="Arial"/>
                <a:sym typeface="Arial"/>
              </a:rPr>
              <a:t>– Oct. 5</a:t>
            </a:r>
            <a:r>
              <a:rPr lang="en-US" sz="1300" baseline="30000" dirty="0"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300" dirty="0">
                <a:latin typeface="Arial"/>
                <a:ea typeface="Arial"/>
                <a:cs typeface="Arial"/>
                <a:sym typeface="Arial"/>
              </a:rPr>
              <a:t>, 9:30-11am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>
                <a:latin typeface="Arial"/>
                <a:ea typeface="Arial"/>
                <a:cs typeface="Arial"/>
                <a:sym typeface="Arial"/>
              </a:rPr>
              <a:t>Employee Training 2 </a:t>
            </a:r>
            <a:r>
              <a:rPr lang="en-US" sz="1300" dirty="0">
                <a:latin typeface="Arial"/>
                <a:ea typeface="Arial"/>
                <a:cs typeface="Arial"/>
                <a:sym typeface="Arial"/>
              </a:rPr>
              <a:t>– Oct. 5</a:t>
            </a:r>
            <a:r>
              <a:rPr lang="en-US" sz="1300" baseline="30000" dirty="0"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300" dirty="0">
                <a:latin typeface="Arial"/>
                <a:ea typeface="Arial"/>
                <a:cs typeface="Arial"/>
                <a:sym typeface="Arial"/>
              </a:rPr>
              <a:t>, 2-3pm  </a:t>
            </a:r>
            <a:endParaRPr sz="1300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/>
          </a:p>
        </p:txBody>
      </p:sp>
      <p:sp>
        <p:nvSpPr>
          <p:cNvPr id="215" name="Google Shape;215;p15"/>
          <p:cNvSpPr txBox="1"/>
          <p:nvPr/>
        </p:nvSpPr>
        <p:spPr>
          <a:xfrm>
            <a:off x="341391" y="2136900"/>
            <a:ext cx="4158000" cy="35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200" dirty="0">
                <a:solidFill>
                  <a:schemeClr val="dk1"/>
                </a:solidFill>
              </a:rPr>
              <a:t>Meet with Direct Reports to discuss their Departmental Goals – </a:t>
            </a:r>
            <a:r>
              <a:rPr lang="en-US" sz="1200" b="1" dirty="0">
                <a:solidFill>
                  <a:schemeClr val="dk1"/>
                </a:solidFill>
              </a:rPr>
              <a:t>Oct. 15th</a:t>
            </a:r>
            <a:endParaRPr sz="12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200" dirty="0">
                <a:solidFill>
                  <a:schemeClr val="dk1"/>
                </a:solidFill>
              </a:rPr>
              <a:t>All Leadership Council Members and Direct Reports enter Goals - </a:t>
            </a:r>
            <a:r>
              <a:rPr lang="en-US" sz="1200" b="1" dirty="0">
                <a:solidFill>
                  <a:schemeClr val="dk1"/>
                </a:solidFill>
              </a:rPr>
              <a:t>Oct. 22nd</a:t>
            </a:r>
            <a:endParaRPr sz="12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200" dirty="0">
                <a:solidFill>
                  <a:schemeClr val="dk1"/>
                </a:solidFill>
              </a:rPr>
              <a:t>Manager/Employee Check-Ins</a:t>
            </a:r>
            <a:endParaRPr sz="1200" dirty="0">
              <a:solidFill>
                <a:schemeClr val="dk1"/>
              </a:solidFill>
            </a:endParaRPr>
          </a:p>
          <a:p>
            <a:pPr marL="914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200" dirty="0">
                <a:solidFill>
                  <a:schemeClr val="dk1"/>
                </a:solidFill>
              </a:rPr>
              <a:t>1st Check-In - </a:t>
            </a:r>
            <a:r>
              <a:rPr lang="en-US" sz="1200" b="1" dirty="0">
                <a:solidFill>
                  <a:schemeClr val="dk1"/>
                </a:solidFill>
              </a:rPr>
              <a:t>Nov 19th</a:t>
            </a:r>
            <a:endParaRPr sz="1200" b="1" dirty="0">
              <a:solidFill>
                <a:schemeClr val="dk1"/>
              </a:solidFill>
            </a:endParaRPr>
          </a:p>
          <a:p>
            <a:pPr marL="914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200" dirty="0">
                <a:solidFill>
                  <a:schemeClr val="dk1"/>
                </a:solidFill>
              </a:rPr>
              <a:t>2nd Check-In - </a:t>
            </a:r>
            <a:r>
              <a:rPr lang="en-US" sz="1200" b="1" dirty="0">
                <a:solidFill>
                  <a:schemeClr val="dk1"/>
                </a:solidFill>
              </a:rPr>
              <a:t>March 8th</a:t>
            </a:r>
            <a:endParaRPr sz="1200" b="1" dirty="0">
              <a:solidFill>
                <a:schemeClr val="dk1"/>
              </a:solidFill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200" dirty="0">
                <a:solidFill>
                  <a:schemeClr val="dk1"/>
                </a:solidFill>
              </a:rPr>
              <a:t>Performance Reviews</a:t>
            </a:r>
            <a:endParaRPr sz="1200" dirty="0">
              <a:solidFill>
                <a:schemeClr val="dk1"/>
              </a:solidFill>
            </a:endParaRPr>
          </a:p>
          <a:p>
            <a:pPr marL="914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200" dirty="0">
                <a:solidFill>
                  <a:schemeClr val="dk1"/>
                </a:solidFill>
              </a:rPr>
              <a:t>Employee Self-Assessment - </a:t>
            </a:r>
            <a:r>
              <a:rPr lang="en-US" sz="1200" b="1" dirty="0">
                <a:solidFill>
                  <a:schemeClr val="dk1"/>
                </a:solidFill>
              </a:rPr>
              <a:t>May 6th </a:t>
            </a:r>
            <a:endParaRPr sz="1200" b="1" dirty="0">
              <a:solidFill>
                <a:schemeClr val="dk1"/>
              </a:solidFill>
            </a:endParaRPr>
          </a:p>
          <a:p>
            <a:pPr marL="914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200" dirty="0">
                <a:solidFill>
                  <a:schemeClr val="dk1"/>
                </a:solidFill>
              </a:rPr>
              <a:t>Manager Assessment - </a:t>
            </a:r>
            <a:r>
              <a:rPr lang="en-US" sz="1200" b="1" dirty="0">
                <a:solidFill>
                  <a:schemeClr val="dk1"/>
                </a:solidFill>
              </a:rPr>
              <a:t>May 27th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endParaRPr sz="1200" dirty="0">
              <a:solidFill>
                <a:schemeClr val="dk1"/>
              </a:solidFill>
            </a:endParaRPr>
          </a:p>
          <a:p>
            <a:pPr marL="914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200" dirty="0">
                <a:solidFill>
                  <a:schemeClr val="dk1"/>
                </a:solidFill>
              </a:rPr>
              <a:t>Employee/Manager Performance Review Conversations - </a:t>
            </a:r>
            <a:r>
              <a:rPr lang="en-US" sz="1200" b="1" dirty="0">
                <a:solidFill>
                  <a:schemeClr val="dk1"/>
                </a:solidFill>
              </a:rPr>
              <a:t>June 17th</a:t>
            </a:r>
            <a:endParaRPr sz="1200" b="1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35190" y="0"/>
            <a:ext cx="1787938" cy="73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age" ma:contentTypeID="0x010100C568DB52D9D0A14D9B2FDCC96666E9F2007948130EC3DB064584E219954237AF3900F0D5892C9A5B0A46BD911E5B064E570A" ma:contentTypeVersion="0" ma:contentTypeDescription="Page is a system content type template created by the Publishing Resources feature. The column templates from Page will be added to all Pages libraries created by the Publishing feature." ma:contentTypeScope="" ma:versionID="57994e8ca4995bd3ee62fddfa0024ff5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ae9f5723b20835a7f264595426a6ea3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Comments" minOccurs="0"/>
                <xsd:element ref="ns1:PublishingStartDate" minOccurs="0"/>
                <xsd:element ref="ns1:PublishingExpirationDate" minOccurs="0"/>
                <xsd:element ref="ns1:PublishingContact" minOccurs="0"/>
                <xsd:element ref="ns1:PublishingContactEmail" minOccurs="0"/>
                <xsd:element ref="ns1:PublishingContactName" minOccurs="0"/>
                <xsd:element ref="ns1:PublishingContactPicture" minOccurs="0"/>
                <xsd:element ref="ns1:PublishingPageLayout" minOccurs="0"/>
                <xsd:element ref="ns1:PublishingVariationGroupID" minOccurs="0"/>
                <xsd:element ref="ns1:PublishingVariationRelationshipLinkFieldID" minOccurs="0"/>
                <xsd:element ref="ns1:PublishingRollupImage" minOccurs="0"/>
                <xsd:element ref="ns1:Audienc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omments" ma:index="8" nillable="true" ma:displayName="Comments" ma:internalName="Comments">
      <xsd:simpleType>
        <xsd:restriction base="dms:Note">
          <xsd:maxLength value="255"/>
        </xsd:restriction>
      </xsd:simpleType>
    </xsd:element>
    <xsd:element name="PublishingStartDate" ma:index="9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0" nillable="true" ma:displayName="Scheduling End Date" ma:description="" ma:hidden="true" ma:internalName="PublishingExpirationDate">
      <xsd:simpleType>
        <xsd:restriction base="dms:Unknown"/>
      </xsd:simpleType>
    </xsd:element>
    <xsd:element name="PublishingContact" ma:index="11" nillable="true" ma:displayName="Contact" ma:list="UserInfo" ma:internalName="PublishingContact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ublishingContactEmail" ma:index="12" nillable="true" ma:displayName="Contact E-Mail Address" ma:internalName="PublishingContactEmail">
      <xsd:simpleType>
        <xsd:restriction base="dms:Text">
          <xsd:maxLength value="255"/>
        </xsd:restriction>
      </xsd:simpleType>
    </xsd:element>
    <xsd:element name="PublishingContactName" ma:index="13" nillable="true" ma:displayName="Contact Name" ma:internalName="PublishingContactName">
      <xsd:simpleType>
        <xsd:restriction base="dms:Text">
          <xsd:maxLength value="255"/>
        </xsd:restriction>
      </xsd:simpleType>
    </xsd:element>
    <xsd:element name="PublishingContactPicture" ma:index="14" nillable="true" ma:displayName="Contact Picture" ma:format="Image" ma:internalName="PublishingContactPictur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PublishingPageLayout" ma:index="15" nillable="true" ma:displayName="Page Layout" ma:internalName="PublishingPageLayout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PublishingVariationGroupID" ma:index="16" nillable="true" ma:displayName="Variation Group ID" ma:hidden="true" ma:internalName="PublishingVariationGroupID">
      <xsd:simpleType>
        <xsd:restriction base="dms:Text">
          <xsd:maxLength value="255"/>
        </xsd:restriction>
      </xsd:simpleType>
    </xsd:element>
    <xsd:element name="PublishingVariationRelationshipLinkFieldID" ma:index="17" nillable="true" ma:displayName="Variation Relationship Link" ma:hidden="true" ma:internalName="PublishingVariationRelationshipLinkFieldID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PublishingRollupImage" ma:index="18" nillable="true" ma:displayName="Rollup Image" ma:internalName="PublishingRollupImage">
      <xsd:simpleType>
        <xsd:restriction base="dms:Unknown"/>
      </xsd:simpleType>
    </xsd:element>
    <xsd:element name="Audience" ma:index="19" nillable="true" ma:displayName="Target Audiences" ma:description="" ma:internalName="Audienc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RollupImage xmlns="http://schemas.microsoft.com/sharepoint/v3" xsi:nil="true"/>
    <PublishingContactEmail xmlns="http://schemas.microsoft.com/sharepoint/v3" xsi:nil="true"/>
    <PublishingVariationRelationshipLinkFieldID xmlns="http://schemas.microsoft.com/sharepoint/v3">
      <Url xsi:nil="true"/>
      <Description xsi:nil="true"/>
    </PublishingVariationRelationshipLinkFieldID>
    <PublishingVariationGroupID xmlns="http://schemas.microsoft.com/sharepoint/v3" xsi:nil="true"/>
    <Audience xmlns="http://schemas.microsoft.com/sharepoint/v3" xsi:nil="true"/>
    <PublishingExpirationDate xmlns="http://schemas.microsoft.com/sharepoint/v3" xsi:nil="true"/>
    <PublishingContactPicture xmlns="http://schemas.microsoft.com/sharepoint/v3">
      <Url xsi:nil="true"/>
      <Description xsi:nil="true"/>
    </PublishingContactPicture>
    <PublishingStartDate xmlns="http://schemas.microsoft.com/sharepoint/v3" xsi:nil="true"/>
    <PublishingContact xmlns="http://schemas.microsoft.com/sharepoint/v3">
      <UserInfo>
        <DisplayName/>
        <AccountId xsi:nil="true"/>
        <AccountType/>
      </UserInfo>
    </PublishingContact>
    <PublishingContactName xmlns="http://schemas.microsoft.com/sharepoint/v3" xsi:nil="true"/>
    <Comment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A4732F7-410F-4CF5-A3AB-C6470C891C9A}"/>
</file>

<file path=customXml/itemProps2.xml><?xml version="1.0" encoding="utf-8"?>
<ds:datastoreItem xmlns:ds="http://schemas.openxmlformats.org/officeDocument/2006/customXml" ds:itemID="{38A86E5C-B1A6-4738-A290-73CA7225BB0F}"/>
</file>

<file path=customXml/itemProps3.xml><?xml version="1.0" encoding="utf-8"?>
<ds:datastoreItem xmlns:ds="http://schemas.openxmlformats.org/officeDocument/2006/customXml" ds:itemID="{354E6F70-4354-49EF-9DD9-F82C5A68BA25}"/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1176</Words>
  <Application>Microsoft Office PowerPoint</Application>
  <PresentationFormat>On-screen Show (16:10)</PresentationFormat>
  <Paragraphs>154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Arial Bold</vt:lpstr>
      <vt:lpstr>Avenir</vt:lpstr>
      <vt:lpstr>Calibri</vt:lpstr>
      <vt:lpstr>Courier New</vt:lpstr>
      <vt:lpstr>Portrait Q Regular</vt:lpstr>
      <vt:lpstr>Times New Roman Regular</vt:lpstr>
      <vt:lpstr>Office Theme</vt:lpstr>
      <vt:lpstr>PowerPoint Presentation</vt:lpstr>
      <vt:lpstr>About Performance Culture</vt:lpstr>
      <vt:lpstr>Employee Engagement is a Reflection of an Organization’s Culture</vt:lpstr>
      <vt:lpstr>#1 Driver for Employee Engagement?</vt:lpstr>
      <vt:lpstr>Helping Managers become better Coaches and Leaders</vt:lpstr>
      <vt:lpstr>PowerPoint Presentation</vt:lpstr>
      <vt:lpstr>PowerPoint Presentation</vt:lpstr>
      <vt:lpstr>Why are we enhancing Performance Culture?</vt:lpstr>
      <vt:lpstr>What’s in it for you?</vt:lpstr>
      <vt:lpstr>Performance Culture 2.0 – Goals and Check-Ins </vt:lpstr>
      <vt:lpstr>Check-Ins</vt:lpstr>
      <vt:lpstr>Checking-In</vt:lpstr>
      <vt:lpstr>New Feature - Goals</vt:lpstr>
      <vt:lpstr>Goals</vt:lpstr>
      <vt:lpstr>PowerPoint Presentation</vt:lpstr>
      <vt:lpstr>Communication is KEY!!!</vt:lpstr>
      <vt:lpstr>How will you be impacted?</vt:lpstr>
      <vt:lpstr>How will you get the knowledge, skills and information you need?</vt:lpstr>
      <vt:lpstr>Performance Culture Timeline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Spragg, Anna M.</dc:creator>
  <cp:lastModifiedBy>Gupta, Shobhna</cp:lastModifiedBy>
  <cp:revision>12</cp:revision>
  <dcterms:modified xsi:type="dcterms:W3CDTF">2021-10-11T19:25:44Z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0x010100C568DB52D9D0A14D9B2FDCC96666E9F2007948130EC3DB064584E219954237AF3900F0D5892C9A5B0A46BD911E5B064E570A</vt:lpwstr>
  </property>
  <property fmtid="{D5CDD505-2E9C-101B-9397-08002B2CF9AE}" pid="3" name="HeaderStyleDefinitions">
    <vt:lpwstr/>
  </property>
</Properties>
</file>